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70" r:id="rId3"/>
    <p:sldId id="257" r:id="rId4"/>
    <p:sldId id="258" r:id="rId5"/>
    <p:sldId id="260" r:id="rId6"/>
    <p:sldId id="261" r:id="rId7"/>
    <p:sldId id="262" r:id="rId8"/>
    <p:sldId id="259" r:id="rId9"/>
    <p:sldId id="266" r:id="rId10"/>
    <p:sldId id="271" r:id="rId11"/>
    <p:sldId id="263" r:id="rId12"/>
    <p:sldId id="264" r:id="rId13"/>
    <p:sldId id="265" r:id="rId14"/>
    <p:sldId id="267" r:id="rId15"/>
    <p:sldId id="268" r:id="rId16"/>
    <p:sldId id="269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Помірний стиль 2 –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Без стилю та сі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Світли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59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372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083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8809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258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8450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70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967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33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04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560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380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2/2/2026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37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F871A5-12A7-494C-9270-88A4A8E3E3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uk-UA" dirty="0"/>
              <a:t>Лекція №1</a:t>
            </a:r>
            <a:br>
              <a:rPr lang="uk-UA" dirty="0"/>
            </a:br>
            <a:r>
              <a:rPr lang="uk-UA" dirty="0"/>
              <a:t>Фундаментальні концепції ООП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E0055A97-0D65-4A37-86F7-CCB757CF91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uk-UA" sz="2800" dirty="0"/>
              <a:t>Клас, екземпляр</a:t>
            </a:r>
            <a:endParaRPr lang="en-US" sz="2800" dirty="0"/>
          </a:p>
        </p:txBody>
      </p:sp>
      <p:pic>
        <p:nvPicPr>
          <p:cNvPr id="4" name="Picture 2" descr="Что такое Python и для чего нужен этот язык | Макхост">
            <a:extLst>
              <a:ext uri="{FF2B5EF4-FFF2-40B4-BE49-F238E27FC236}">
                <a16:creationId xmlns:a16="http://schemas.microsoft.com/office/drawing/2014/main" id="{06B0C74A-C6A3-402E-898A-6C47247E7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218" y="1533989"/>
            <a:ext cx="3933825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9592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0F831-3380-4A71-9742-24FF9D00F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Синтаксис визначення класу</a:t>
            </a:r>
            <a:endParaRPr lang="en-US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B1868A0-4C96-4BFD-80F6-F63110B71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74" y="1932039"/>
            <a:ext cx="3144750" cy="46752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class </a:t>
            </a:r>
            <a:r>
              <a:rPr lang="en-US" sz="2400" dirty="0" err="1"/>
              <a:t>ClassName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uk-UA" sz="2400" i="1" dirty="0">
                <a:solidFill>
                  <a:srgbClr val="00B050"/>
                </a:solidFill>
              </a:rPr>
              <a:t>Визначення значень</a:t>
            </a:r>
            <a:endParaRPr lang="en-US" sz="2400" i="1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sz="2400" dirty="0"/>
              <a:t>    statement-value1</a:t>
            </a:r>
          </a:p>
          <a:p>
            <a:pPr marL="0" indent="0">
              <a:buNone/>
            </a:pPr>
            <a:r>
              <a:rPr lang="en-US" sz="2400" dirty="0"/>
              <a:t>    .</a:t>
            </a:r>
          </a:p>
          <a:p>
            <a:pPr marL="0" indent="0">
              <a:buNone/>
            </a:pPr>
            <a:r>
              <a:rPr lang="en-US" sz="2400" dirty="0"/>
              <a:t>    statement- value n</a:t>
            </a:r>
          </a:p>
          <a:p>
            <a:pPr marL="0" indent="0">
              <a:buNone/>
            </a:pPr>
            <a:r>
              <a:rPr lang="uk-UA" sz="2400" i="1" dirty="0">
                <a:solidFill>
                  <a:srgbClr val="00B050"/>
                </a:solidFill>
              </a:rPr>
              <a:t>Визначення поведінки</a:t>
            </a:r>
            <a:endParaRPr lang="en-US" sz="2400" i="1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sz="2400" dirty="0"/>
              <a:t>    statement- def 1</a:t>
            </a:r>
          </a:p>
          <a:p>
            <a:pPr marL="0" indent="0">
              <a:buNone/>
            </a:pPr>
            <a:r>
              <a:rPr lang="en-US" sz="2400" dirty="0"/>
              <a:t>     .</a:t>
            </a:r>
          </a:p>
          <a:p>
            <a:pPr marL="0" indent="0">
              <a:buNone/>
            </a:pPr>
            <a:r>
              <a:rPr lang="en-US" sz="2400" dirty="0"/>
              <a:t>    statement- def n	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D83290-ACDF-4F49-8E6F-18E22BE7E7D5}"/>
              </a:ext>
            </a:extLst>
          </p:cNvPr>
          <p:cNvSpPr txBox="1"/>
          <p:nvPr/>
        </p:nvSpPr>
        <p:spPr>
          <a:xfrm>
            <a:off x="6764593" y="2880852"/>
            <a:ext cx="211820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400" dirty="0"/>
              <a:t>Порожній клас</a:t>
            </a:r>
          </a:p>
          <a:p>
            <a:endParaRPr lang="uk-UA" sz="2400" dirty="0"/>
          </a:p>
          <a:p>
            <a:r>
              <a:rPr lang="en-US" sz="2400" dirty="0"/>
              <a:t>Class Person:</a:t>
            </a:r>
          </a:p>
          <a:p>
            <a:r>
              <a:rPr lang="en-US" sz="2400" dirty="0"/>
              <a:t>	pass</a:t>
            </a:r>
          </a:p>
        </p:txBody>
      </p:sp>
    </p:spTree>
    <p:extLst>
      <p:ext uri="{BB962C8B-B14F-4D97-AF65-F5344CB8AC3E}">
        <p14:creationId xmlns:p14="http://schemas.microsoft.com/office/powerpoint/2010/main" val="158285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6BFDBC-76A2-4F58-9BFF-1478C7896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Створення класу</a:t>
            </a:r>
            <a:endParaRPr lang="en-US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7A358422-55D2-4DD0-B53A-C826F1971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651" y="1863213"/>
            <a:ext cx="9720071" cy="1143956"/>
          </a:xfrm>
        </p:spPr>
        <p:txBody>
          <a:bodyPr>
            <a:normAutofit/>
          </a:bodyPr>
          <a:lstStyle/>
          <a:p>
            <a:pPr algn="just"/>
            <a:r>
              <a:rPr lang="uk-UA" sz="2400" dirty="0"/>
              <a:t>Усі визначення класів починаються з ключового слова </a:t>
            </a:r>
            <a:r>
              <a:rPr lang="en-US" sz="2400" dirty="0"/>
              <a:t>class, </a:t>
            </a:r>
            <a:r>
              <a:rPr lang="uk-UA" sz="2400" dirty="0"/>
              <a:t>за яким слідує ім'я класу та двокрапка. Будь-який код, розташований з відступом нижче за визначення класу, вважається частиною тіла класу</a:t>
            </a:r>
            <a:endParaRPr lang="en-US" sz="2400" dirty="0"/>
          </a:p>
        </p:txBody>
      </p:sp>
      <p:sp>
        <p:nvSpPr>
          <p:cNvPr id="5" name="Прямокутник 4">
            <a:extLst>
              <a:ext uri="{FF2B5EF4-FFF2-40B4-BE49-F238E27FC236}">
                <a16:creationId xmlns:a16="http://schemas.microsoft.com/office/drawing/2014/main" id="{202CFDEE-8B01-498F-B4D4-FB129DE53793}"/>
              </a:ext>
            </a:extLst>
          </p:cNvPr>
          <p:cNvSpPr/>
          <p:nvPr/>
        </p:nvSpPr>
        <p:spPr>
          <a:xfrm>
            <a:off x="935638" y="3007169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/>
              <a:t>class Car:</a:t>
            </a:r>
          </a:p>
          <a:p>
            <a:r>
              <a:rPr lang="en-US" sz="2400" dirty="0"/>
              <a:t>    # </a:t>
            </a:r>
            <a:r>
              <a:rPr lang="uk-UA" sz="2400" dirty="0"/>
              <a:t>атрибути клас</a:t>
            </a:r>
            <a:r>
              <a:rPr lang="en-US" sz="2400" dirty="0"/>
              <a:t>e</a:t>
            </a:r>
            <a:endParaRPr lang="uk-UA" sz="2400" dirty="0"/>
          </a:p>
          <a:p>
            <a:r>
              <a:rPr lang="uk-UA" sz="2400" dirty="0"/>
              <a:t>   </a:t>
            </a:r>
            <a:r>
              <a:rPr lang="en-US" sz="2400" dirty="0"/>
              <a:t>  name = “C200"</a:t>
            </a:r>
          </a:p>
          <a:p>
            <a:r>
              <a:rPr lang="en-US" sz="2400" dirty="0"/>
              <a:t>    make = “Mercedes"</a:t>
            </a:r>
          </a:p>
          <a:p>
            <a:r>
              <a:rPr lang="en-US" sz="2400" dirty="0"/>
              <a:t>    model = 2008</a:t>
            </a:r>
          </a:p>
          <a:p>
            <a:r>
              <a:rPr lang="en-US" sz="2400" dirty="0"/>
              <a:t>    # </a:t>
            </a:r>
            <a:r>
              <a:rPr lang="uk-UA" sz="2400" dirty="0"/>
              <a:t>створюємо методи класу</a:t>
            </a:r>
          </a:p>
          <a:p>
            <a:r>
              <a:rPr lang="uk-UA" sz="2400" dirty="0"/>
              <a:t>    </a:t>
            </a:r>
            <a:r>
              <a:rPr lang="en-US" sz="2400" dirty="0"/>
              <a:t>def start(self):</a:t>
            </a:r>
          </a:p>
          <a:p>
            <a:r>
              <a:rPr lang="en-US" sz="2400" dirty="0"/>
              <a:t>        print ("</a:t>
            </a:r>
            <a:r>
              <a:rPr lang="uk-UA" sz="2400" dirty="0"/>
              <a:t>Заводимо двигун")</a:t>
            </a:r>
          </a:p>
          <a:p>
            <a:r>
              <a:rPr lang="uk-UA" sz="2400" dirty="0"/>
              <a:t>    </a:t>
            </a:r>
            <a:r>
              <a:rPr lang="en-US" sz="2400" dirty="0"/>
              <a:t>def stop(self):</a:t>
            </a:r>
          </a:p>
          <a:p>
            <a:r>
              <a:rPr lang="en-US" sz="2400" dirty="0"/>
              <a:t>        print («</a:t>
            </a:r>
            <a:r>
              <a:rPr lang="uk-UA" sz="2400" dirty="0"/>
              <a:t>Виключаємо двигун")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1ED3B6-4C4F-45D9-90AD-69E4A9ACFABA}"/>
              </a:ext>
            </a:extLst>
          </p:cNvPr>
          <p:cNvSpPr txBox="1"/>
          <p:nvPr/>
        </p:nvSpPr>
        <p:spPr>
          <a:xfrm>
            <a:off x="6646605" y="3930499"/>
            <a:ext cx="43655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i="1" dirty="0"/>
              <a:t>Створено клас </a:t>
            </a:r>
            <a:r>
              <a:rPr lang="en-US" sz="2400" i="1" dirty="0"/>
              <a:t>Car </a:t>
            </a:r>
            <a:r>
              <a:rPr lang="uk-UA" sz="2400" i="1" dirty="0"/>
              <a:t>з трьома атрибутами: ім'я </a:t>
            </a:r>
            <a:r>
              <a:rPr lang="en-US" sz="2400" i="1" dirty="0"/>
              <a:t>name, </a:t>
            </a:r>
            <a:r>
              <a:rPr lang="uk-UA" sz="2400" i="1" dirty="0"/>
              <a:t>марка </a:t>
            </a:r>
            <a:r>
              <a:rPr lang="en-US" sz="2400" i="1" dirty="0"/>
              <a:t>make</a:t>
            </a:r>
            <a:r>
              <a:rPr lang="uk-UA" sz="2400" i="1" dirty="0"/>
              <a:t> та модель </a:t>
            </a:r>
            <a:r>
              <a:rPr lang="en-US" sz="2400" i="1" dirty="0"/>
              <a:t>model. </a:t>
            </a:r>
          </a:p>
          <a:p>
            <a:r>
              <a:rPr lang="uk-UA" sz="2400" i="1" dirty="0"/>
              <a:t>Наш клас також містить два методи: </a:t>
            </a:r>
            <a:r>
              <a:rPr lang="en-US" sz="2400" i="1" dirty="0"/>
              <a:t>start()</a:t>
            </a:r>
            <a:r>
              <a:rPr lang="uk-UA" sz="2400" i="1" dirty="0"/>
              <a:t>і </a:t>
            </a:r>
            <a:r>
              <a:rPr lang="en-US" sz="2400" i="1" dirty="0"/>
              <a:t>stop().</a:t>
            </a:r>
          </a:p>
        </p:txBody>
      </p:sp>
    </p:spTree>
    <p:extLst>
      <p:ext uri="{BB962C8B-B14F-4D97-AF65-F5344CB8AC3E}">
        <p14:creationId xmlns:p14="http://schemas.microsoft.com/office/powerpoint/2010/main" val="1262578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793D92-F7E4-4AD3-AC4A-025E150DE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Об'єкти</a:t>
            </a:r>
            <a:endParaRPr lang="en-US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CE016A58-B662-4689-8C2D-C27601837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2000865"/>
          </a:xfrm>
        </p:spPr>
        <p:txBody>
          <a:bodyPr>
            <a:noAutofit/>
          </a:bodyPr>
          <a:lstStyle/>
          <a:p>
            <a:r>
              <a:rPr lang="uk-UA" sz="2400" dirty="0"/>
              <a:t>Клас надає креслення об'єкту. </a:t>
            </a:r>
          </a:p>
          <a:p>
            <a:r>
              <a:rPr lang="uk-UA" sz="2400" dirty="0"/>
              <a:t>Щоб насправді використовувати об'єкти та методи класу, потрібно створити об'єкт із цього класу . </a:t>
            </a:r>
          </a:p>
          <a:p>
            <a:r>
              <a:rPr lang="uk-UA" sz="2400" dirty="0"/>
              <a:t>У </a:t>
            </a:r>
            <a:r>
              <a:rPr lang="en-US" sz="2400" dirty="0"/>
              <a:t>Python, </a:t>
            </a:r>
            <a:r>
              <a:rPr lang="uk-UA" sz="2400" dirty="0"/>
              <a:t>щоб створити об'єкт класу, нам просто потрібно вписати назву класу, з наступними дужками, що відкриваються і закриваються.</a:t>
            </a:r>
            <a:endParaRPr lang="en-US" sz="2400" dirty="0"/>
          </a:p>
        </p:txBody>
      </p:sp>
      <p:sp>
        <p:nvSpPr>
          <p:cNvPr id="4" name="Прямокутник 3">
            <a:extLst>
              <a:ext uri="{FF2B5EF4-FFF2-40B4-BE49-F238E27FC236}">
                <a16:creationId xmlns:a16="http://schemas.microsoft.com/office/drawing/2014/main" id="{BAF40473-4885-40C8-B80A-02F49AADD59C}"/>
              </a:ext>
            </a:extLst>
          </p:cNvPr>
          <p:cNvSpPr/>
          <p:nvPr/>
        </p:nvSpPr>
        <p:spPr>
          <a:xfrm>
            <a:off x="1150374" y="4558465"/>
            <a:ext cx="784614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# </a:t>
            </a:r>
            <a:r>
              <a:rPr lang="ru-RU" sz="2400" dirty="0" err="1"/>
              <a:t>Створення</a:t>
            </a:r>
            <a:r>
              <a:rPr lang="ru-RU" sz="2400" dirty="0"/>
              <a:t> об</a:t>
            </a:r>
            <a:r>
              <a:rPr lang="en-US" sz="2400" dirty="0"/>
              <a:t>’</a:t>
            </a:r>
            <a:r>
              <a:rPr lang="ru-RU" sz="2400" dirty="0" err="1"/>
              <a:t>єкту</a:t>
            </a:r>
            <a:r>
              <a:rPr lang="ru-RU" sz="2400" dirty="0"/>
              <a:t> </a:t>
            </a:r>
            <a:r>
              <a:rPr lang="ru-RU" sz="2400" dirty="0" err="1"/>
              <a:t>класу</a:t>
            </a:r>
            <a:r>
              <a:rPr lang="ru-RU" sz="2400" dirty="0"/>
              <a:t> </a:t>
            </a:r>
            <a:r>
              <a:rPr lang="ru-RU" sz="2400" dirty="0" err="1"/>
              <a:t>Car</a:t>
            </a:r>
            <a:r>
              <a:rPr lang="ru-RU" sz="2400" dirty="0"/>
              <a:t> з </a:t>
            </a:r>
            <a:r>
              <a:rPr lang="ru-RU" sz="2400" dirty="0" err="1"/>
              <a:t>назвою</a:t>
            </a:r>
            <a:r>
              <a:rPr lang="ru-RU" sz="2400" dirty="0"/>
              <a:t> </a:t>
            </a:r>
            <a:r>
              <a:rPr lang="ru-RU" sz="2400" dirty="0" err="1"/>
              <a:t>car_a</a:t>
            </a:r>
            <a:endParaRPr lang="ru-RU" sz="2400" dirty="0"/>
          </a:p>
          <a:p>
            <a:r>
              <a:rPr lang="ru-RU" sz="2400" dirty="0" err="1"/>
              <a:t>car_a</a:t>
            </a:r>
            <a:r>
              <a:rPr lang="ru-RU" sz="2400" dirty="0"/>
              <a:t> = </a:t>
            </a:r>
            <a:r>
              <a:rPr lang="ru-RU" sz="2400" dirty="0" err="1"/>
              <a:t>Car</a:t>
            </a:r>
            <a:r>
              <a:rPr lang="ru-RU" sz="2400" dirty="0"/>
              <a:t>()</a:t>
            </a:r>
          </a:p>
          <a:p>
            <a:r>
              <a:rPr lang="ru-RU" sz="2400" dirty="0"/>
              <a:t> </a:t>
            </a:r>
          </a:p>
          <a:p>
            <a:r>
              <a:rPr lang="ru-RU" sz="2400" dirty="0"/>
              <a:t># </a:t>
            </a:r>
            <a:r>
              <a:rPr lang="ru-RU" sz="2400" dirty="0" err="1"/>
              <a:t>Створення</a:t>
            </a:r>
            <a:r>
              <a:rPr lang="ru-RU" sz="2400" dirty="0"/>
              <a:t> об</a:t>
            </a:r>
            <a:r>
              <a:rPr lang="en-US" sz="2400" dirty="0"/>
              <a:t>’</a:t>
            </a:r>
            <a:r>
              <a:rPr lang="ru-RU" sz="2400" dirty="0" err="1"/>
              <a:t>єкту</a:t>
            </a:r>
            <a:r>
              <a:rPr lang="ru-RU" sz="2400" dirty="0"/>
              <a:t> </a:t>
            </a:r>
            <a:r>
              <a:rPr lang="ru-RU" sz="2400" dirty="0" err="1"/>
              <a:t>класу</a:t>
            </a:r>
            <a:r>
              <a:rPr lang="ru-RU" sz="2400" dirty="0"/>
              <a:t> </a:t>
            </a:r>
            <a:r>
              <a:rPr lang="ru-RU" sz="2400" dirty="0" err="1"/>
              <a:t>Car</a:t>
            </a:r>
            <a:r>
              <a:rPr lang="ru-RU" sz="2400" dirty="0"/>
              <a:t> з </a:t>
            </a:r>
            <a:r>
              <a:rPr lang="ru-RU" sz="2400" dirty="0" err="1"/>
              <a:t>назвою</a:t>
            </a:r>
            <a:r>
              <a:rPr lang="ru-RU" sz="2400" dirty="0"/>
              <a:t> </a:t>
            </a:r>
            <a:r>
              <a:rPr lang="ru-RU" sz="2400" dirty="0" err="1"/>
              <a:t>car</a:t>
            </a:r>
            <a:r>
              <a:rPr lang="ru-RU" sz="2400" dirty="0"/>
              <a:t>_</a:t>
            </a:r>
            <a:r>
              <a:rPr lang="en-US" sz="2400" dirty="0"/>
              <a:t>b</a:t>
            </a:r>
            <a:endParaRPr lang="ru-RU" sz="2400" dirty="0"/>
          </a:p>
          <a:p>
            <a:r>
              <a:rPr lang="ru-RU" sz="2400" dirty="0" err="1"/>
              <a:t>car_b</a:t>
            </a:r>
            <a:r>
              <a:rPr lang="ru-RU" sz="2400" dirty="0"/>
              <a:t> = </a:t>
            </a:r>
            <a:r>
              <a:rPr lang="ru-RU" sz="2400" dirty="0" err="1"/>
              <a:t>Car</a:t>
            </a:r>
            <a:r>
              <a:rPr lang="ru-RU" sz="2400" dirty="0"/>
              <a:t>()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2043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53BA4E-4AD0-4775-9089-3034F98F0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Конструктор класу</a:t>
            </a:r>
            <a:endParaRPr lang="en-US" dirty="0"/>
          </a:p>
        </p:txBody>
      </p:sp>
      <p:sp>
        <p:nvSpPr>
          <p:cNvPr id="4" name="Прямокутник 3">
            <a:extLst>
              <a:ext uri="{FF2B5EF4-FFF2-40B4-BE49-F238E27FC236}">
                <a16:creationId xmlns:a16="http://schemas.microsoft.com/office/drawing/2014/main" id="{19262E04-33E7-43AC-958B-A953C0ABEFB9}"/>
              </a:ext>
            </a:extLst>
          </p:cNvPr>
          <p:cNvSpPr/>
          <p:nvPr/>
        </p:nvSpPr>
        <p:spPr>
          <a:xfrm>
            <a:off x="796412" y="2084832"/>
            <a:ext cx="1091380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b="1" dirty="0"/>
              <a:t>Конструктор</a:t>
            </a:r>
            <a:r>
              <a:rPr lang="uk-UA" sz="2400" dirty="0"/>
              <a:t> - це спеціальний метод, який викликається за замовчанням, коли ви створюєте об'єкт класу.</a:t>
            </a:r>
          </a:p>
          <a:p>
            <a:endParaRPr lang="uk-UA" sz="2400" dirty="0"/>
          </a:p>
          <a:p>
            <a:r>
              <a:rPr lang="uk-UA" sz="2400" dirty="0"/>
              <a:t>Для створення конструктора вам потрібно створити метод із ключовим словом __</a:t>
            </a:r>
            <a:r>
              <a:rPr lang="uk-UA" sz="2400" dirty="0" err="1"/>
              <a:t>init</a:t>
            </a:r>
            <a:r>
              <a:rPr lang="uk-UA" sz="2400" dirty="0"/>
              <a:t>__. </a:t>
            </a:r>
            <a:endParaRPr lang="en-US" sz="2400" dirty="0"/>
          </a:p>
          <a:p>
            <a:endParaRPr lang="en-US" sz="2400" dirty="0"/>
          </a:p>
          <a:p>
            <a:pPr algn="just"/>
            <a:r>
              <a:rPr lang="uk-UA" sz="2400" dirty="0"/>
              <a:t>Параметр </a:t>
            </a:r>
            <a:r>
              <a:rPr lang="uk-UA" sz="2400" b="1" dirty="0" err="1"/>
              <a:t>self</a:t>
            </a:r>
            <a:r>
              <a:rPr lang="uk-UA" sz="2400" b="1" dirty="0"/>
              <a:t> </a:t>
            </a:r>
            <a:r>
              <a:rPr lang="uk-UA" sz="2400" dirty="0"/>
              <a:t>є обов’язковим у визначенні методу, він повинен бути першим у списку усіх параметрів.</a:t>
            </a:r>
            <a:endParaRPr lang="en-US" sz="2400" dirty="0"/>
          </a:p>
          <a:p>
            <a:pPr algn="just"/>
            <a:endParaRPr lang="en-US" sz="2400" dirty="0"/>
          </a:p>
          <a:p>
            <a:pPr algn="ctr"/>
            <a:r>
              <a:rPr lang="ru-RU" sz="2400" i="1" dirty="0">
                <a:solidFill>
                  <a:srgbClr val="002060"/>
                </a:solidFill>
              </a:rPr>
              <a:t>При кожному </a:t>
            </a:r>
            <a:r>
              <a:rPr lang="ru-RU" sz="2400" i="1" dirty="0" err="1">
                <a:solidFill>
                  <a:srgbClr val="002060"/>
                </a:solidFill>
              </a:rPr>
              <a:t>виклику</a:t>
            </a:r>
            <a:r>
              <a:rPr lang="ru-RU" sz="2400" i="1" dirty="0">
                <a:solidFill>
                  <a:srgbClr val="002060"/>
                </a:solidFill>
              </a:rPr>
              <a:t> методу, </a:t>
            </a:r>
            <a:r>
              <a:rPr lang="ru-RU" sz="2400" i="1" dirty="0" err="1">
                <a:solidFill>
                  <a:srgbClr val="002060"/>
                </a:solidFill>
              </a:rPr>
              <a:t>пов’язаного</a:t>
            </a:r>
            <a:r>
              <a:rPr lang="ru-RU" sz="2400" i="1" dirty="0">
                <a:solidFill>
                  <a:srgbClr val="002060"/>
                </a:solidFill>
              </a:rPr>
              <a:t> з </a:t>
            </a:r>
            <a:r>
              <a:rPr lang="ru-RU" sz="2400" i="1" dirty="0" err="1">
                <a:solidFill>
                  <a:srgbClr val="002060"/>
                </a:solidFill>
              </a:rPr>
              <a:t>класом</a:t>
            </a:r>
            <a:r>
              <a:rPr lang="ru-RU" sz="2400" i="1" dirty="0">
                <a:solidFill>
                  <a:srgbClr val="002060"/>
                </a:solidFill>
              </a:rPr>
              <a:t>, автоматично </a:t>
            </a:r>
            <a:r>
              <a:rPr lang="ru-RU" sz="2400" i="1" dirty="0" err="1">
                <a:solidFill>
                  <a:srgbClr val="002060"/>
                </a:solidFill>
              </a:rPr>
              <a:t>передається</a:t>
            </a:r>
            <a:r>
              <a:rPr lang="ru-RU" sz="2400" i="1" dirty="0">
                <a:solidFill>
                  <a:srgbClr val="002060"/>
                </a:solidFill>
              </a:rPr>
              <a:t> </a:t>
            </a:r>
            <a:r>
              <a:rPr lang="ru-RU" sz="2400" b="1" i="1" dirty="0" err="1">
                <a:solidFill>
                  <a:srgbClr val="002060"/>
                </a:solidFill>
              </a:rPr>
              <a:t>self</a:t>
            </a:r>
            <a:r>
              <a:rPr lang="ru-RU" sz="2400" b="1" i="1" dirty="0">
                <a:solidFill>
                  <a:srgbClr val="002060"/>
                </a:solidFill>
              </a:rPr>
              <a:t> </a:t>
            </a:r>
            <a:r>
              <a:rPr lang="ru-RU" sz="2400" i="1" dirty="0">
                <a:solidFill>
                  <a:srgbClr val="002060"/>
                </a:solidFill>
              </a:rPr>
              <a:t>- </a:t>
            </a:r>
            <a:r>
              <a:rPr lang="ru-RU" sz="2400" i="1" dirty="0" err="1">
                <a:solidFill>
                  <a:srgbClr val="002060"/>
                </a:solidFill>
              </a:rPr>
              <a:t>посилання</a:t>
            </a:r>
            <a:r>
              <a:rPr lang="ru-RU" sz="2400" i="1" dirty="0">
                <a:solidFill>
                  <a:srgbClr val="002060"/>
                </a:solidFill>
              </a:rPr>
              <a:t> на </a:t>
            </a:r>
            <a:r>
              <a:rPr lang="ru-RU" sz="2400" i="1" dirty="0" err="1">
                <a:solidFill>
                  <a:srgbClr val="002060"/>
                </a:solidFill>
              </a:rPr>
              <a:t>екземпляр</a:t>
            </a:r>
            <a:r>
              <a:rPr lang="ru-RU" sz="2400" i="1" dirty="0">
                <a:solidFill>
                  <a:srgbClr val="002060"/>
                </a:solidFill>
              </a:rPr>
              <a:t>. </a:t>
            </a:r>
            <a:r>
              <a:rPr lang="ru-RU" sz="2400" i="1" dirty="0" err="1">
                <a:solidFill>
                  <a:srgbClr val="002060"/>
                </a:solidFill>
              </a:rPr>
              <a:t>Посилання</a:t>
            </a:r>
            <a:r>
              <a:rPr lang="ru-RU" sz="2400" i="1" dirty="0">
                <a:solidFill>
                  <a:srgbClr val="002060"/>
                </a:solidFill>
              </a:rPr>
              <a:t> </a:t>
            </a:r>
            <a:r>
              <a:rPr lang="ru-RU" sz="2400" i="1" dirty="0" err="1">
                <a:solidFill>
                  <a:srgbClr val="002060"/>
                </a:solidFill>
              </a:rPr>
              <a:t>надає</a:t>
            </a:r>
            <a:r>
              <a:rPr lang="ru-RU" sz="2400" i="1" dirty="0">
                <a:solidFill>
                  <a:srgbClr val="002060"/>
                </a:solidFill>
              </a:rPr>
              <a:t> конкретному </a:t>
            </a:r>
            <a:r>
              <a:rPr lang="ru-RU" sz="2400" i="1" dirty="0" err="1">
                <a:solidFill>
                  <a:srgbClr val="002060"/>
                </a:solidFill>
              </a:rPr>
              <a:t>екземпляру</a:t>
            </a:r>
            <a:r>
              <a:rPr lang="ru-RU" sz="2400" i="1" dirty="0">
                <a:solidFill>
                  <a:srgbClr val="002060"/>
                </a:solidFill>
              </a:rPr>
              <a:t> доступ до </a:t>
            </a:r>
            <a:r>
              <a:rPr lang="ru-RU" sz="2400" i="1" dirty="0" err="1">
                <a:solidFill>
                  <a:srgbClr val="002060"/>
                </a:solidFill>
              </a:rPr>
              <a:t>атрибутів</a:t>
            </a:r>
            <a:r>
              <a:rPr lang="ru-RU" sz="2400" i="1" dirty="0">
                <a:solidFill>
                  <a:srgbClr val="002060"/>
                </a:solidFill>
              </a:rPr>
              <a:t> і </a:t>
            </a:r>
            <a:r>
              <a:rPr lang="ru-RU" sz="2400" i="1" dirty="0" err="1">
                <a:solidFill>
                  <a:srgbClr val="002060"/>
                </a:solidFill>
              </a:rPr>
              <a:t>методів</a:t>
            </a:r>
            <a:r>
              <a:rPr lang="ru-RU" sz="2400" i="1" dirty="0">
                <a:solidFill>
                  <a:srgbClr val="002060"/>
                </a:solidFill>
              </a:rPr>
              <a:t> </a:t>
            </a:r>
            <a:r>
              <a:rPr lang="ru-RU" sz="2400" i="1" dirty="0" err="1">
                <a:solidFill>
                  <a:srgbClr val="002060"/>
                </a:solidFill>
              </a:rPr>
              <a:t>класу</a:t>
            </a:r>
            <a:r>
              <a:rPr lang="ru-RU" sz="2400" i="1" dirty="0">
                <a:solidFill>
                  <a:srgbClr val="002060"/>
                </a:solidFill>
              </a:rPr>
              <a:t>.</a:t>
            </a:r>
            <a:endParaRPr lang="uk-UA" sz="2400" i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524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61DC1D-400A-45C9-AF4F-927C60D0B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Приклад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62FDE2C-CEE1-43F3-955D-76D2DB42A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773" y="1622091"/>
            <a:ext cx="9223663" cy="491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06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7BC1D8-F941-421E-A868-DCDEC2443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Створення екземпляру класу</a:t>
            </a:r>
            <a:endParaRPr lang="en-US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CC0EF85-6AF7-43CE-AB23-22F11E9A4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260399" cy="193270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400" dirty="0" err="1"/>
              <a:t>Можна</a:t>
            </a:r>
            <a:r>
              <a:rPr lang="ru-RU" sz="2400" dirty="0"/>
              <a:t> </a:t>
            </a:r>
            <a:r>
              <a:rPr lang="ru-RU" sz="2400" dirty="0" err="1"/>
              <a:t>вважати</a:t>
            </a:r>
            <a:r>
              <a:rPr lang="ru-RU" sz="2400" dirty="0"/>
              <a:t>, </a:t>
            </a:r>
            <a:r>
              <a:rPr lang="ru-RU" sz="2400" dirty="0" err="1"/>
              <a:t>що</a:t>
            </a:r>
            <a:r>
              <a:rPr lang="ru-RU" sz="2400" dirty="0"/>
              <a:t> </a:t>
            </a:r>
            <a:r>
              <a:rPr lang="ru-RU" sz="2400" dirty="0" err="1"/>
              <a:t>клас</a:t>
            </a:r>
            <a:r>
              <a:rPr lang="ru-RU" sz="2400" dirty="0"/>
              <a:t> - </a:t>
            </a:r>
            <a:r>
              <a:rPr lang="ru-RU" sz="2400" dirty="0" err="1"/>
              <a:t>це</a:t>
            </a:r>
            <a:r>
              <a:rPr lang="ru-RU" sz="2400" dirty="0"/>
              <a:t>, </a:t>
            </a:r>
            <a:r>
              <a:rPr lang="ru-RU" sz="2400" dirty="0" err="1"/>
              <a:t>свого</a:t>
            </a:r>
            <a:r>
              <a:rPr lang="ru-RU" sz="2400" dirty="0"/>
              <a:t> роду, </a:t>
            </a:r>
            <a:r>
              <a:rPr lang="ru-RU" sz="2400" dirty="0" err="1"/>
              <a:t>інструкція</a:t>
            </a:r>
            <a:r>
              <a:rPr lang="ru-RU" sz="2400" dirty="0"/>
              <a:t> по </a:t>
            </a:r>
            <a:r>
              <a:rPr lang="ru-RU" sz="2400" dirty="0" err="1"/>
              <a:t>створенню</a:t>
            </a:r>
            <a:r>
              <a:rPr lang="ru-RU" sz="2400" dirty="0"/>
              <a:t> </a:t>
            </a:r>
            <a:r>
              <a:rPr lang="ru-RU" sz="2400" dirty="0" err="1"/>
              <a:t>екземплярів</a:t>
            </a:r>
            <a:r>
              <a:rPr lang="ru-RU" sz="2400" dirty="0"/>
              <a:t>. </a:t>
            </a:r>
            <a:r>
              <a:rPr lang="ru-RU" sz="2400" dirty="0" err="1"/>
              <a:t>Відповідно</a:t>
            </a:r>
            <a:r>
              <a:rPr lang="ru-RU" sz="2400" dirty="0"/>
              <a:t>, </a:t>
            </a:r>
            <a:r>
              <a:rPr lang="ru-RU" sz="2400" dirty="0" err="1"/>
              <a:t>клас</a:t>
            </a:r>
            <a:r>
              <a:rPr lang="ru-RU" sz="2400" dirty="0"/>
              <a:t> </a:t>
            </a:r>
            <a:r>
              <a:rPr lang="ru-RU" sz="2400" dirty="0" err="1"/>
              <a:t>Dog</a:t>
            </a:r>
            <a:r>
              <a:rPr lang="ru-RU" sz="2400" dirty="0"/>
              <a:t> - </a:t>
            </a:r>
            <a:r>
              <a:rPr lang="ru-RU" sz="2400" dirty="0" err="1"/>
              <a:t>інструкція</a:t>
            </a:r>
            <a:r>
              <a:rPr lang="ru-RU" sz="2400" dirty="0"/>
              <a:t> по </a:t>
            </a:r>
            <a:r>
              <a:rPr lang="ru-RU" sz="2400" dirty="0" err="1"/>
              <a:t>створенню</a:t>
            </a:r>
            <a:r>
              <a:rPr lang="ru-RU" sz="2400" dirty="0"/>
              <a:t> </a:t>
            </a:r>
            <a:r>
              <a:rPr lang="ru-RU" sz="2400" dirty="0" err="1"/>
              <a:t>екземплярів</a:t>
            </a:r>
            <a:r>
              <a:rPr lang="ru-RU" sz="2400" dirty="0"/>
              <a:t>, </a:t>
            </a:r>
            <a:r>
              <a:rPr lang="ru-RU" sz="2400" dirty="0" err="1"/>
              <a:t>які</a:t>
            </a:r>
            <a:r>
              <a:rPr lang="ru-RU" sz="2400" dirty="0"/>
              <a:t> </a:t>
            </a:r>
            <a:r>
              <a:rPr lang="ru-RU" sz="2400" dirty="0" err="1"/>
              <a:t>представляють</a:t>
            </a:r>
            <a:r>
              <a:rPr lang="ru-RU" sz="2400" dirty="0"/>
              <a:t> </a:t>
            </a:r>
            <a:r>
              <a:rPr lang="ru-RU" sz="2400" dirty="0" err="1"/>
              <a:t>конкретних</a:t>
            </a:r>
            <a:r>
              <a:rPr lang="ru-RU" sz="2400" dirty="0"/>
              <a:t> собак.</a:t>
            </a:r>
          </a:p>
          <a:p>
            <a:pPr marL="0" indent="0" algn="just">
              <a:buNone/>
            </a:pPr>
            <a:r>
              <a:rPr lang="ru-RU" sz="2400" dirty="0" err="1"/>
              <a:t>Створимо</a:t>
            </a:r>
            <a:r>
              <a:rPr lang="ru-RU" sz="2400" dirty="0"/>
              <a:t> </a:t>
            </a:r>
            <a:r>
              <a:rPr lang="ru-RU" sz="2400" dirty="0" err="1"/>
              <a:t>екземпляр</a:t>
            </a:r>
            <a:r>
              <a:rPr lang="ru-RU" sz="2400" dirty="0"/>
              <a:t>, </a:t>
            </a:r>
            <a:r>
              <a:rPr lang="ru-RU" sz="2400" dirty="0" err="1"/>
              <a:t>який</a:t>
            </a:r>
            <a:r>
              <a:rPr lang="ru-RU" sz="2400" dirty="0"/>
              <a:t> </a:t>
            </a:r>
            <a:r>
              <a:rPr lang="ru-RU" sz="2400" dirty="0" err="1"/>
              <a:t>представляє</a:t>
            </a:r>
            <a:r>
              <a:rPr lang="ru-RU" sz="2400" dirty="0"/>
              <a:t> </a:t>
            </a:r>
            <a:r>
              <a:rPr lang="ru-RU" sz="2400" dirty="0" err="1"/>
              <a:t>конкретну</a:t>
            </a:r>
            <a:r>
              <a:rPr lang="ru-RU" sz="2400" dirty="0"/>
              <a:t> собаку, </a:t>
            </a:r>
            <a:r>
              <a:rPr lang="ru-RU" sz="2400" dirty="0" err="1"/>
              <a:t>використовуючи</a:t>
            </a:r>
            <a:r>
              <a:rPr lang="ru-RU" sz="2400" dirty="0"/>
              <a:t> </a:t>
            </a:r>
            <a:r>
              <a:rPr lang="ru-RU" sz="2400" dirty="0" err="1"/>
              <a:t>клас</a:t>
            </a:r>
            <a:r>
              <a:rPr lang="ru-RU" sz="2400" dirty="0"/>
              <a:t> </a:t>
            </a:r>
            <a:r>
              <a:rPr lang="ru-RU" sz="2400" dirty="0" err="1"/>
              <a:t>Dog</a:t>
            </a:r>
            <a:r>
              <a:rPr lang="ru-RU" sz="2400" dirty="0"/>
              <a:t>:</a:t>
            </a:r>
            <a:endParaRPr lang="en-US"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4C46DE-1B4D-46C4-8CE9-6013B8714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4502727"/>
            <a:ext cx="10396803" cy="1617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038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90AB42-6C9E-4563-8D15-61E4A733A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Доступ до атрибутів</a:t>
            </a:r>
            <a:endParaRPr lang="en-US" dirty="0"/>
          </a:p>
        </p:txBody>
      </p:sp>
      <p:sp>
        <p:nvSpPr>
          <p:cNvPr id="4" name="Прямокутник 3">
            <a:extLst>
              <a:ext uri="{FF2B5EF4-FFF2-40B4-BE49-F238E27FC236}">
                <a16:creationId xmlns:a16="http://schemas.microsoft.com/office/drawing/2014/main" id="{6B03F51A-65FC-4182-A56E-19EBCE7CDD9F}"/>
              </a:ext>
            </a:extLst>
          </p:cNvPr>
          <p:cNvSpPr/>
          <p:nvPr/>
        </p:nvSpPr>
        <p:spPr>
          <a:xfrm>
            <a:off x="949035" y="1942053"/>
            <a:ext cx="105952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/>
              <a:t>Для звернення до атрибутів екземпляра використовується крапковий запис.</a:t>
            </a:r>
          </a:p>
        </p:txBody>
      </p:sp>
      <p:sp>
        <p:nvSpPr>
          <p:cNvPr id="5" name="Прямокутник 4">
            <a:extLst>
              <a:ext uri="{FF2B5EF4-FFF2-40B4-BE49-F238E27FC236}">
                <a16:creationId xmlns:a16="http://schemas.microsoft.com/office/drawing/2014/main" id="{6D261D54-A7DE-4960-AAF1-DB872533203A}"/>
              </a:ext>
            </a:extLst>
          </p:cNvPr>
          <p:cNvSpPr/>
          <p:nvPr/>
        </p:nvSpPr>
        <p:spPr>
          <a:xfrm>
            <a:off x="876299" y="3595128"/>
            <a:ext cx="824692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dirty="0"/>
              <a:t>Звернення до атрибутів</a:t>
            </a:r>
            <a:endParaRPr lang="en-US" sz="2400" dirty="0"/>
          </a:p>
          <a:p>
            <a:r>
              <a:rPr lang="en-US" sz="2400" dirty="0"/>
              <a:t>my_dog.name</a:t>
            </a:r>
          </a:p>
          <a:p>
            <a:r>
              <a:rPr lang="uk-UA" sz="2400" dirty="0"/>
              <a:t>Зміна значення</a:t>
            </a:r>
          </a:p>
          <a:p>
            <a:r>
              <a:rPr lang="en-US" sz="2400" dirty="0"/>
              <a:t>my_dog.name=“Jack”</a:t>
            </a:r>
            <a:endParaRPr lang="uk-UA" sz="2400" dirty="0"/>
          </a:p>
          <a:p>
            <a:endParaRPr lang="uk-UA" sz="2400" dirty="0"/>
          </a:p>
          <a:p>
            <a:r>
              <a:rPr lang="uk-UA" sz="2400" dirty="0"/>
              <a:t>Звернення до поведінки</a:t>
            </a:r>
          </a:p>
          <a:p>
            <a:r>
              <a:rPr lang="en-US" sz="2400" dirty="0" err="1"/>
              <a:t>my_dog.sit</a:t>
            </a:r>
            <a:r>
              <a:rPr lang="en-US" sz="2400" dirty="0"/>
              <a:t>()</a:t>
            </a:r>
          </a:p>
        </p:txBody>
      </p:sp>
      <p:sp>
        <p:nvSpPr>
          <p:cNvPr id="3" name="Прямокутник 2">
            <a:extLst>
              <a:ext uri="{FF2B5EF4-FFF2-40B4-BE49-F238E27FC236}">
                <a16:creationId xmlns:a16="http://schemas.microsoft.com/office/drawing/2014/main" id="{7BFE7802-7AAB-4394-8FA2-9A57FA313211}"/>
              </a:ext>
            </a:extLst>
          </p:cNvPr>
          <p:cNvSpPr/>
          <p:nvPr/>
        </p:nvSpPr>
        <p:spPr>
          <a:xfrm>
            <a:off x="4201390" y="2501934"/>
            <a:ext cx="4428200" cy="58477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3200" dirty="0" err="1">
                <a:solidFill>
                  <a:srgbClr val="CCCCC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my_dog</a:t>
            </a:r>
            <a:r>
              <a:rPr lang="en-US" sz="3200" dirty="0">
                <a:solidFill>
                  <a:srgbClr val="CCCCC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>
                <a:solidFill>
                  <a:srgbClr val="D4D4D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  <a:r>
              <a:rPr lang="en-US" sz="3200" dirty="0">
                <a:solidFill>
                  <a:srgbClr val="CCCCC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Dog(</a:t>
            </a:r>
            <a:r>
              <a:rPr lang="en-US" sz="3200" dirty="0">
                <a:solidFill>
                  <a:srgbClr val="CE917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'jessie'</a:t>
            </a:r>
            <a:r>
              <a:rPr lang="en-US" sz="3200" dirty="0">
                <a:solidFill>
                  <a:srgbClr val="CCCCC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200" dirty="0">
                <a:solidFill>
                  <a:srgbClr val="B5CEA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en-US" sz="3200" dirty="0">
                <a:solidFill>
                  <a:srgbClr val="CCCCC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endParaRPr lang="en-US" sz="3200" b="0" dirty="0">
              <a:solidFill>
                <a:srgbClr val="CCCCCC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220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96611F-5276-4581-8EF1-B49FC96A8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uk-UA" dirty="0"/>
              <a:t>Приклад</a:t>
            </a:r>
            <a:endParaRPr lang="en-US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991B100-50E6-47B2-B331-0EA9E8758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679192"/>
            <a:ext cx="10177272" cy="14996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sz="2400" dirty="0"/>
              <a:t>Напишіть клас з назвою </a:t>
            </a:r>
            <a:r>
              <a:rPr lang="en-US" sz="2400" dirty="0"/>
              <a:t>Circle </a:t>
            </a:r>
            <a:r>
              <a:rPr lang="uk-UA" sz="2400" dirty="0"/>
              <a:t>для обчислення площі круга та довжину кола за введеним радіусом. </a:t>
            </a:r>
          </a:p>
          <a:p>
            <a:pPr marL="0" indent="0">
              <a:buNone/>
            </a:pPr>
            <a:r>
              <a:rPr lang="uk-UA" sz="2400" dirty="0"/>
              <a:t>Клас </a:t>
            </a:r>
            <a:r>
              <a:rPr lang="en-US" sz="2400" dirty="0"/>
              <a:t>Circle </a:t>
            </a:r>
            <a:r>
              <a:rPr lang="uk-UA" sz="2400" dirty="0"/>
              <a:t>має містити методи, які обчислює площу круга та довжину кола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B1E833-99E6-4FA9-ACF1-AAC2B37A05C0}"/>
              </a:ext>
            </a:extLst>
          </p:cNvPr>
          <p:cNvSpPr txBox="1"/>
          <p:nvPr/>
        </p:nvSpPr>
        <p:spPr>
          <a:xfrm>
            <a:off x="1024128" y="4461301"/>
            <a:ext cx="21693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400" dirty="0">
                <a:solidFill>
                  <a:srgbClr val="00B050"/>
                </a:solidFill>
              </a:rPr>
              <a:t>Атрибути класу</a:t>
            </a:r>
          </a:p>
          <a:p>
            <a:r>
              <a:rPr lang="uk-UA" sz="2400" dirty="0"/>
              <a:t>Радіус кола </a:t>
            </a:r>
            <a:r>
              <a:rPr lang="en-US" sz="2400" dirty="0"/>
              <a:t>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D100C4-F2F4-4002-A88A-FA7698A29170}"/>
              </a:ext>
            </a:extLst>
          </p:cNvPr>
          <p:cNvSpPr txBox="1"/>
          <p:nvPr/>
        </p:nvSpPr>
        <p:spPr>
          <a:xfrm>
            <a:off x="6112764" y="4461301"/>
            <a:ext cx="48110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400" dirty="0">
                <a:solidFill>
                  <a:srgbClr val="00B050"/>
                </a:solidFill>
              </a:rPr>
              <a:t>Поведінка класу</a:t>
            </a:r>
          </a:p>
          <a:p>
            <a:r>
              <a:rPr lang="uk-UA" sz="2400" dirty="0"/>
              <a:t>Обчислення площі та вивід </a:t>
            </a:r>
          </a:p>
          <a:p>
            <a:r>
              <a:rPr lang="uk-UA" sz="2400" dirty="0"/>
              <a:t>Обчислення довжини кола та вивід</a:t>
            </a:r>
            <a:endParaRPr lang="en-US" sz="2400" dirty="0"/>
          </a:p>
        </p:txBody>
      </p:sp>
      <p:pic>
        <p:nvPicPr>
          <p:cNvPr id="2053" name="Picture 5" descr="Коло і круг&quot; - презентація з геометрії">
            <a:extLst>
              <a:ext uri="{FF2B5EF4-FFF2-40B4-BE49-F238E27FC236}">
                <a16:creationId xmlns:a16="http://schemas.microsoft.com/office/drawing/2014/main" id="{2BB6E1CC-8BD4-43B8-8101-0794DEEF1A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" t="1220" r="34403" b="12944"/>
          <a:stretch/>
        </p:blipFill>
        <p:spPr bwMode="auto">
          <a:xfrm>
            <a:off x="5101938" y="195141"/>
            <a:ext cx="2213264" cy="227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363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4BFAEC-48F5-4B1E-88AF-C455949AA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Код та реалізація</a:t>
            </a:r>
            <a:endParaRPr lang="en-US" dirty="0"/>
          </a:p>
        </p:txBody>
      </p:sp>
      <p:sp>
        <p:nvSpPr>
          <p:cNvPr id="5" name="Прямокутник 4">
            <a:extLst>
              <a:ext uri="{FF2B5EF4-FFF2-40B4-BE49-F238E27FC236}">
                <a16:creationId xmlns:a16="http://schemas.microsoft.com/office/drawing/2014/main" id="{0CB0B15C-8974-4DFB-BF3F-66CC01131A01}"/>
              </a:ext>
            </a:extLst>
          </p:cNvPr>
          <p:cNvSpPr/>
          <p:nvPr/>
        </p:nvSpPr>
        <p:spPr>
          <a:xfrm>
            <a:off x="1024128" y="1958950"/>
            <a:ext cx="6096000" cy="4893647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4EC9B0"/>
                </a:solidFill>
                <a:latin typeface="Consolas" panose="020B0609020204030204" pitchFamily="49" charset="0"/>
              </a:rPr>
              <a:t>math</a:t>
            </a:r>
            <a:endParaRPr lang="en-US" sz="24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4EC9B0"/>
                </a:solidFill>
                <a:latin typeface="Consolas" panose="020B0609020204030204" pitchFamily="49" charset="0"/>
              </a:rPr>
              <a:t>Circle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DCDCAA"/>
                </a:solidFill>
                <a:latin typeface="Consolas" panose="020B0609020204030204" pitchFamily="49" charset="0"/>
              </a:rPr>
              <a:t>__</a:t>
            </a:r>
            <a:r>
              <a:rPr lang="en-US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init</a:t>
            </a:r>
            <a:r>
              <a:rPr lang="en-US" sz="2400" dirty="0">
                <a:solidFill>
                  <a:srgbClr val="DCDCAA"/>
                </a:solidFill>
                <a:latin typeface="Consolas" panose="020B0609020204030204" pitchFamily="49" charset="0"/>
              </a:rPr>
              <a:t>__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en-US" sz="2400" dirty="0" err="1">
                <a:solidFill>
                  <a:srgbClr val="CCCCCC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radius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en-US" sz="24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r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9CDCFE"/>
                </a:solidFill>
                <a:latin typeface="Consolas" panose="020B0609020204030204" pitchFamily="49" charset="0"/>
              </a:rPr>
              <a:t>radius</a:t>
            </a:r>
            <a:endParaRPr lang="en-US" sz="24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DCDCAA"/>
                </a:solidFill>
                <a:latin typeface="Consolas" panose="020B0609020204030204" pitchFamily="49" charset="0"/>
              </a:rPr>
              <a:t>square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4FC1FF"/>
                </a:solidFill>
                <a:latin typeface="Consolas" panose="020B0609020204030204" pitchFamily="49" charset="0"/>
              </a:rPr>
              <a:t>S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 err="1">
                <a:solidFill>
                  <a:srgbClr val="4EC9B0"/>
                </a:solidFill>
                <a:latin typeface="Consolas" panose="020B0609020204030204" pitchFamily="49" charset="0"/>
              </a:rPr>
              <a:t>math</a:t>
            </a:r>
            <a:r>
              <a:rPr lang="en-US" sz="24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pi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en-US" sz="24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r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**</a:t>
            </a:r>
            <a:r>
              <a:rPr lang="en-US" sz="24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endParaRPr lang="en-US" sz="24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uk-UA" sz="2400" dirty="0">
                <a:solidFill>
                  <a:srgbClr val="CE9178"/>
                </a:solidFill>
                <a:latin typeface="Consolas" panose="020B0609020204030204" pitchFamily="49" charset="0"/>
              </a:rPr>
              <a:t>Площа кола"</a:t>
            </a:r>
            <a:r>
              <a:rPr lang="uk-UA" sz="2400" dirty="0">
                <a:solidFill>
                  <a:srgbClr val="CCCCCC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4FC1FF"/>
                </a:solidFill>
                <a:latin typeface="Consolas" panose="020B0609020204030204" pitchFamily="49" charset="0"/>
              </a:rPr>
              <a:t>S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DCDCAA"/>
                </a:solidFill>
                <a:latin typeface="Consolas" panose="020B0609020204030204" pitchFamily="49" charset="0"/>
              </a:rPr>
              <a:t>length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4FC1FF"/>
                </a:solidFill>
                <a:latin typeface="Consolas" panose="020B0609020204030204" pitchFamily="49" charset="0"/>
              </a:rPr>
              <a:t>L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en-US" sz="2400" dirty="0" err="1">
                <a:solidFill>
                  <a:srgbClr val="4EC9B0"/>
                </a:solidFill>
                <a:latin typeface="Consolas" panose="020B0609020204030204" pitchFamily="49" charset="0"/>
              </a:rPr>
              <a:t>math</a:t>
            </a:r>
            <a:r>
              <a:rPr lang="en-US" sz="24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pi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self</a:t>
            </a:r>
            <a:r>
              <a:rPr lang="en-US" sz="24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r</a:t>
            </a:r>
            <a:endParaRPr lang="en-US" sz="24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US" sz="24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uk-UA" sz="2400" dirty="0">
                <a:solidFill>
                  <a:srgbClr val="CE9178"/>
                </a:solidFill>
                <a:latin typeface="Consolas" panose="020B0609020204030204" pitchFamily="49" charset="0"/>
              </a:rPr>
              <a:t>Довжина кола"</a:t>
            </a:r>
            <a:r>
              <a:rPr lang="uk-UA" sz="2400" dirty="0">
                <a:solidFill>
                  <a:srgbClr val="CCCCCC"/>
                </a:solidFill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4FC1FF"/>
                </a:solidFill>
                <a:latin typeface="Consolas" panose="020B0609020204030204" pitchFamily="49" charset="0"/>
              </a:rPr>
              <a:t>L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my_circle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4EC9B0"/>
                </a:solidFill>
                <a:latin typeface="Consolas" panose="020B0609020204030204" pitchFamily="49" charset="0"/>
              </a:rPr>
              <a:t>Circle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my_circle</a:t>
            </a:r>
            <a:r>
              <a:rPr lang="en-US" sz="24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square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400" dirty="0" err="1">
                <a:solidFill>
                  <a:srgbClr val="9CDCFE"/>
                </a:solidFill>
                <a:latin typeface="Consolas" panose="020B0609020204030204" pitchFamily="49" charset="0"/>
              </a:rPr>
              <a:t>my_circle</a:t>
            </a:r>
            <a:r>
              <a:rPr lang="en-US" sz="24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length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()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E0F11E-7E03-421B-BC8F-EADBB5D23A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457"/>
          <a:stretch/>
        </p:blipFill>
        <p:spPr>
          <a:xfrm>
            <a:off x="7344991" y="5770849"/>
            <a:ext cx="4635727" cy="723468"/>
          </a:xfrm>
          <a:prstGeom prst="rect">
            <a:avLst/>
          </a:prstGeom>
        </p:spPr>
      </p:pic>
      <p:pic>
        <p:nvPicPr>
          <p:cNvPr id="8" name="Picture 5" descr="Коло і круг&quot; - презентація з геометрії">
            <a:extLst>
              <a:ext uri="{FF2B5EF4-FFF2-40B4-BE49-F238E27FC236}">
                <a16:creationId xmlns:a16="http://schemas.microsoft.com/office/drawing/2014/main" id="{AF6FB86C-2C9A-45E3-97F9-C575A86843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" t="1220" r="34403" b="12944"/>
          <a:stretch/>
        </p:blipFill>
        <p:spPr bwMode="auto">
          <a:xfrm>
            <a:off x="8556222" y="1958950"/>
            <a:ext cx="2213264" cy="2279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7176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628A98-FD38-4F6B-8CED-A624157B8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b="1" dirty="0"/>
              <a:t>Тема 1.</a:t>
            </a:r>
            <a:r>
              <a:rPr lang="uk-UA" dirty="0"/>
              <a:t> Фундаментальні концепції ООП</a:t>
            </a:r>
            <a:endParaRPr lang="en-US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3CAB004A-74BD-49C2-B384-F5E449E89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400" dirty="0"/>
              <a:t>1. Об</a:t>
            </a:r>
            <a:r>
              <a:rPr lang="en-US" sz="2400" dirty="0"/>
              <a:t>’</a:t>
            </a:r>
            <a:r>
              <a:rPr lang="uk-UA" sz="2400" dirty="0" err="1"/>
              <a:t>єкти</a:t>
            </a:r>
            <a:endParaRPr lang="uk-UA" sz="2400" dirty="0"/>
          </a:p>
          <a:p>
            <a:r>
              <a:rPr lang="uk-UA" sz="2400" dirty="0"/>
              <a:t>2. Клас</a:t>
            </a:r>
          </a:p>
          <a:p>
            <a:r>
              <a:rPr lang="uk-UA" sz="2400" dirty="0"/>
              <a:t>3. Імена класів</a:t>
            </a:r>
          </a:p>
          <a:p>
            <a:r>
              <a:rPr lang="uk-UA" sz="2400" dirty="0"/>
              <a:t>4. Синтаксис визначення класу</a:t>
            </a:r>
          </a:p>
          <a:p>
            <a:r>
              <a:rPr lang="uk-UA" sz="2400" dirty="0"/>
              <a:t>5. Конструктор класу</a:t>
            </a:r>
          </a:p>
          <a:p>
            <a:r>
              <a:rPr lang="uk-UA" sz="2400" dirty="0"/>
              <a:t>6. Створення екземпляру класу</a:t>
            </a:r>
          </a:p>
          <a:p>
            <a:r>
              <a:rPr lang="uk-UA" sz="2400" dirty="0"/>
              <a:t>7. Доступ до атрибутів</a:t>
            </a:r>
          </a:p>
          <a:p>
            <a:endParaRPr lang="uk-UA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01686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B956F3-55D3-4D19-89D3-33EEBE845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ОПП</a:t>
            </a:r>
            <a:endParaRPr lang="en-US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56A97C38-6F1C-480E-A795-66F79F240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73" y="1922207"/>
            <a:ext cx="9720071" cy="4023360"/>
          </a:xfrm>
        </p:spPr>
        <p:txBody>
          <a:bodyPr>
            <a:noAutofit/>
          </a:bodyPr>
          <a:lstStyle/>
          <a:p>
            <a:pPr algn="just"/>
            <a:r>
              <a:rPr lang="ru-RU" sz="2400" dirty="0" err="1"/>
              <a:t>Об'єктно-орієнтоване</a:t>
            </a:r>
            <a:r>
              <a:rPr lang="ru-RU" sz="2400" dirty="0"/>
              <a:t> </a:t>
            </a:r>
            <a:r>
              <a:rPr lang="ru-RU" sz="2400" dirty="0" err="1"/>
              <a:t>програмування</a:t>
            </a:r>
            <a:r>
              <a:rPr lang="ru-RU" sz="2400" dirty="0"/>
              <a:t> (ООП) - </a:t>
            </a:r>
            <a:r>
              <a:rPr lang="ru-RU" sz="2400" dirty="0" err="1"/>
              <a:t>це</a:t>
            </a:r>
            <a:r>
              <a:rPr lang="ru-RU" sz="2400" dirty="0"/>
              <a:t> метод </a:t>
            </a:r>
            <a:r>
              <a:rPr lang="ru-RU" sz="2400" dirty="0" err="1"/>
              <a:t>структурування</a:t>
            </a:r>
            <a:r>
              <a:rPr lang="ru-RU" sz="2400" dirty="0"/>
              <a:t> </a:t>
            </a:r>
            <a:r>
              <a:rPr lang="ru-RU" sz="2400" dirty="0" err="1"/>
              <a:t>програми</a:t>
            </a:r>
            <a:r>
              <a:rPr lang="ru-RU" sz="2400" dirty="0"/>
              <a:t> шляхом </a:t>
            </a:r>
            <a:r>
              <a:rPr lang="ru-RU" sz="2400" dirty="0" err="1"/>
              <a:t>пакування</a:t>
            </a:r>
            <a:r>
              <a:rPr lang="ru-RU" sz="2400" dirty="0"/>
              <a:t> </a:t>
            </a:r>
            <a:r>
              <a:rPr lang="ru-RU" sz="2400" dirty="0" err="1"/>
              <a:t>пов'язаних</a:t>
            </a:r>
            <a:r>
              <a:rPr lang="ru-RU" sz="2400" dirty="0"/>
              <a:t> </a:t>
            </a:r>
            <a:r>
              <a:rPr lang="ru-RU" sz="2400" dirty="0" err="1"/>
              <a:t>властивостей</a:t>
            </a:r>
            <a:r>
              <a:rPr lang="ru-RU" sz="2400" dirty="0"/>
              <a:t> та </a:t>
            </a:r>
            <a:r>
              <a:rPr lang="ru-RU" sz="2400" dirty="0" err="1"/>
              <a:t>поведінки</a:t>
            </a:r>
            <a:r>
              <a:rPr lang="ru-RU" sz="2400" dirty="0"/>
              <a:t> в </a:t>
            </a:r>
            <a:r>
              <a:rPr lang="ru-RU" sz="2400" dirty="0" err="1"/>
              <a:t>окремі</a:t>
            </a:r>
            <a:r>
              <a:rPr lang="ru-RU" sz="2400" dirty="0"/>
              <a:t> </a:t>
            </a:r>
            <a:r>
              <a:rPr lang="ru-RU" sz="2400" dirty="0" err="1"/>
              <a:t>об'єкти</a:t>
            </a:r>
            <a:r>
              <a:rPr lang="ru-RU" sz="2400" dirty="0"/>
              <a:t>.</a:t>
            </a:r>
          </a:p>
          <a:p>
            <a:pPr algn="just"/>
            <a:r>
              <a:rPr lang="uk-UA" sz="2400" dirty="0"/>
              <a:t>У об’єктно-орієнтованому програмуванні використовують </a:t>
            </a:r>
            <a:r>
              <a:rPr lang="uk-UA" sz="2400" b="1" dirty="0"/>
              <a:t>класи, </a:t>
            </a:r>
            <a:r>
              <a:rPr lang="uk-UA" sz="2400" dirty="0"/>
              <a:t>що описують реально існуючі предмети і ситуації, а потім створюють </a:t>
            </a:r>
            <a:r>
              <a:rPr lang="uk-UA" sz="2400" b="1" dirty="0"/>
              <a:t>об’єкти</a:t>
            </a:r>
            <a:r>
              <a:rPr lang="uk-UA" sz="2400" dirty="0"/>
              <a:t> на основі цих описів. При написанні класу визначається </a:t>
            </a:r>
            <a:r>
              <a:rPr lang="uk-UA" sz="2400" b="1" dirty="0"/>
              <a:t>загальна поведінка</a:t>
            </a:r>
            <a:r>
              <a:rPr lang="uk-UA" sz="2400" dirty="0"/>
              <a:t> для цілої категорії об’єктів.</a:t>
            </a:r>
          </a:p>
          <a:p>
            <a:pPr algn="just"/>
            <a:r>
              <a:rPr lang="uk-UA" sz="2400" dirty="0"/>
              <a:t>При створенні конкретних об’єктів (</a:t>
            </a:r>
            <a:r>
              <a:rPr lang="uk-UA" sz="2400" b="1" dirty="0"/>
              <a:t>екземплярів</a:t>
            </a:r>
            <a:r>
              <a:rPr lang="uk-UA" sz="2400" dirty="0"/>
              <a:t>) на основі класів, кожен об’єкт автоматично наділяється загальною поведінкою; після цього можна наділити кожен об’єкт </a:t>
            </a:r>
            <a:r>
              <a:rPr lang="uk-UA" sz="2400" b="1" dirty="0"/>
              <a:t>унікальними особливостями</a:t>
            </a:r>
            <a:r>
              <a:rPr lang="uk-UA" sz="2400" dirty="0"/>
              <a:t> на свій вибір.</a:t>
            </a:r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54175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8509B2-109C-4462-8353-F41EB5EE3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Об</a:t>
            </a:r>
            <a:r>
              <a:rPr lang="en-US" dirty="0"/>
              <a:t>’</a:t>
            </a:r>
            <a:r>
              <a:rPr lang="uk-UA" dirty="0" err="1"/>
              <a:t>єкти</a:t>
            </a:r>
            <a:endParaRPr lang="en-US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1B6C6ACD-F90D-41D9-9E77-269CF17AB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3347884"/>
          </a:xfrm>
        </p:spPr>
        <p:txBody>
          <a:bodyPr>
            <a:normAutofit/>
          </a:bodyPr>
          <a:lstStyle/>
          <a:p>
            <a:r>
              <a:rPr lang="uk-UA" sz="2400" dirty="0"/>
              <a:t>Об'єкт має дві характеристики: 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uk-UA" sz="2400" dirty="0"/>
              <a:t>атрибути;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uk-UA" sz="2400" dirty="0"/>
              <a:t>поведінка.</a:t>
            </a:r>
          </a:p>
          <a:p>
            <a:r>
              <a:rPr lang="uk-UA" sz="2400" dirty="0"/>
              <a:t>Розглянемо приклад. Припустимо, наш об'єкт – це папуга. Папуг має такі властивості:</a:t>
            </a:r>
          </a:p>
          <a:p>
            <a:r>
              <a:rPr lang="uk-UA" sz="2400" dirty="0"/>
              <a:t>Ім'я, вік, колір. Це </a:t>
            </a:r>
            <a:r>
              <a:rPr lang="uk-UA" sz="2400" b="1" dirty="0"/>
              <a:t>атрибути</a:t>
            </a:r>
            <a:r>
              <a:rPr lang="uk-UA" sz="2400" dirty="0"/>
              <a:t> .</a:t>
            </a:r>
          </a:p>
          <a:p>
            <a:r>
              <a:rPr lang="uk-UA" sz="2400" dirty="0"/>
              <a:t>Те, як папуга співає та танцює. Це </a:t>
            </a:r>
            <a:r>
              <a:rPr lang="uk-UA" sz="2400" b="1" dirty="0"/>
              <a:t>поведінка</a:t>
            </a:r>
            <a:r>
              <a:rPr lang="uk-UA" sz="2400" dirty="0"/>
              <a:t> . 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4442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295A2A-DA81-4850-A0A4-2208FE7D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Клас</a:t>
            </a:r>
            <a:endParaRPr lang="en-US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5A0EF537-5C27-43D8-82C0-0E81D1A57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806" y="1794387"/>
            <a:ext cx="10548439" cy="3996813"/>
          </a:xfrm>
        </p:spPr>
        <p:txBody>
          <a:bodyPr>
            <a:normAutofit/>
          </a:bodyPr>
          <a:lstStyle/>
          <a:p>
            <a:pPr algn="just"/>
            <a:r>
              <a:rPr lang="uk-UA" b="1" i="1" dirty="0"/>
              <a:t>Клас – це шаблон об'єкта.</a:t>
            </a:r>
          </a:p>
          <a:p>
            <a:pPr algn="just"/>
            <a:r>
              <a:rPr lang="uk-UA" dirty="0"/>
              <a:t>Клас в ОПП виступає ролі креслення об'єкта. Клас можна розглядати як карту будинку. Ви можете зрозуміти, як виглядає будинок, просто глянувши на його карту.</a:t>
            </a:r>
          </a:p>
          <a:p>
            <a:pPr algn="just"/>
            <a:r>
              <a:rPr lang="uk-UA" dirty="0"/>
              <a:t>Сам собою клас не представляє нічого. </a:t>
            </a:r>
          </a:p>
          <a:p>
            <a:pPr algn="just"/>
            <a:r>
              <a:rPr lang="uk-UA" dirty="0"/>
              <a:t>Наприклад, не можна сказати, що карта є будинком, вона тільки пояснює як справжній будинок має виглядати.</a:t>
            </a:r>
          </a:p>
          <a:p>
            <a:pPr algn="just"/>
            <a:r>
              <a:rPr lang="uk-UA" dirty="0"/>
              <a:t>Відношення між класом та об'єктом можна уявити більш наочно, поглянувши на ставлення між машиною та </a:t>
            </a:r>
            <a:r>
              <a:rPr lang="en-US" dirty="0"/>
              <a:t>Audi. </a:t>
            </a:r>
            <a:r>
              <a:rPr lang="uk-UA" dirty="0"/>
              <a:t>Так, </a:t>
            </a:r>
            <a:r>
              <a:rPr lang="en-US" dirty="0"/>
              <a:t>Audi – </a:t>
            </a:r>
            <a:r>
              <a:rPr lang="uk-UA" dirty="0"/>
              <a:t>це машина. Проте немає такої речі, як просто машина. Машина – це абстрактна концепція, яку також реалізують у </a:t>
            </a:r>
            <a:r>
              <a:rPr lang="en-US" dirty="0"/>
              <a:t>Toyota, Honda, Ferrari </a:t>
            </a:r>
            <a:r>
              <a:rPr lang="uk-UA" dirty="0"/>
              <a:t>та інших компаніях.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282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156545-A822-4737-85B6-1223A1209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48640"/>
            <a:ext cx="9720072" cy="1499616"/>
          </a:xfrm>
        </p:spPr>
        <p:txBody>
          <a:bodyPr/>
          <a:lstStyle/>
          <a:p>
            <a:r>
              <a:rPr lang="uk-UA" dirty="0"/>
              <a:t>Клас – Об</a:t>
            </a:r>
            <a:r>
              <a:rPr lang="en-US" dirty="0"/>
              <a:t>’</a:t>
            </a:r>
            <a:r>
              <a:rPr lang="uk-UA" dirty="0" err="1"/>
              <a:t>єкТ</a:t>
            </a:r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F2FFD6B-A42E-4CCC-BF28-1FFC96A92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298" y="1702351"/>
            <a:ext cx="4945164" cy="5000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308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522099-B079-4102-BE71-B159DA15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5C9041C6-6065-4DDE-AC02-9048ECB28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Vertex-academy-java">
            <a:extLst>
              <a:ext uri="{FF2B5EF4-FFF2-40B4-BE49-F238E27FC236}">
                <a16:creationId xmlns:a16="http://schemas.microsoft.com/office/drawing/2014/main" id="{8E81A6B5-E9C1-40D1-B3EB-E22EC808B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6" b="11971"/>
          <a:stretch/>
        </p:blipFill>
        <p:spPr bwMode="auto">
          <a:xfrm>
            <a:off x="818497" y="457397"/>
            <a:ext cx="10555005" cy="5724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3255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34D802-142C-4236-9E1C-A9BF574EF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uk-UA" sz="4000" dirty="0"/>
              <a:t>Клас. </a:t>
            </a:r>
            <a:r>
              <a:rPr lang="ru-RU" sz="4000" dirty="0"/>
              <a:t>З </a:t>
            </a:r>
            <a:r>
              <a:rPr lang="ru-RU" sz="4000" dirty="0" err="1"/>
              <a:t>чого</a:t>
            </a:r>
            <a:r>
              <a:rPr lang="ru-RU" sz="4000" dirty="0"/>
              <a:t> </a:t>
            </a:r>
            <a:r>
              <a:rPr lang="ru-RU" sz="4000" dirty="0" err="1"/>
              <a:t>почати</a:t>
            </a:r>
            <a:r>
              <a:rPr lang="ru-RU" sz="4000" dirty="0"/>
              <a:t> </a:t>
            </a:r>
            <a:r>
              <a:rPr lang="ru-RU" sz="4000" dirty="0" err="1"/>
              <a:t>створення</a:t>
            </a:r>
            <a:r>
              <a:rPr lang="ru-RU" sz="4000" dirty="0"/>
              <a:t> </a:t>
            </a:r>
            <a:r>
              <a:rPr lang="ru-RU" sz="4000" dirty="0" err="1"/>
              <a:t>класу</a:t>
            </a:r>
            <a:r>
              <a:rPr lang="ru-RU" sz="4000" dirty="0"/>
              <a:t>?</a:t>
            </a:r>
            <a:endParaRPr lang="en-US" sz="4000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EB648A4A-531C-47E3-89C3-0D10F7A42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83" y="1897626"/>
            <a:ext cx="10804078" cy="4529721"/>
          </a:xfrm>
        </p:spPr>
        <p:txBody>
          <a:bodyPr>
            <a:noAutofit/>
          </a:bodyPr>
          <a:lstStyle/>
          <a:p>
            <a:r>
              <a:rPr lang="ru-RU" sz="2400" dirty="0" err="1"/>
              <a:t>Клас</a:t>
            </a:r>
            <a:r>
              <a:rPr lang="ru-RU" sz="2400" dirty="0"/>
              <a:t> </a:t>
            </a:r>
            <a:r>
              <a:rPr lang="ru-RU" sz="2400" dirty="0" err="1"/>
              <a:t>може</a:t>
            </a:r>
            <a:r>
              <a:rPr lang="ru-RU" sz="2400" dirty="0"/>
              <a:t> бути </a:t>
            </a:r>
            <a:r>
              <a:rPr lang="ru-RU" sz="2400" dirty="0" err="1"/>
              <a:t>корисний</a:t>
            </a:r>
            <a:r>
              <a:rPr lang="ru-RU" sz="2400" dirty="0"/>
              <a:t> для </a:t>
            </a:r>
            <a:r>
              <a:rPr lang="ru-RU" sz="2400" dirty="0" err="1"/>
              <a:t>опису</a:t>
            </a:r>
            <a:r>
              <a:rPr lang="ru-RU" sz="2400" dirty="0"/>
              <a:t> </a:t>
            </a:r>
            <a:r>
              <a:rPr lang="ru-RU" sz="2400" dirty="0" err="1"/>
              <a:t>фізичних</a:t>
            </a:r>
            <a:r>
              <a:rPr lang="ru-RU" sz="2400" dirty="0"/>
              <a:t> </a:t>
            </a:r>
            <a:r>
              <a:rPr lang="ru-RU" sz="2400" dirty="0" err="1"/>
              <a:t>або</a:t>
            </a:r>
            <a:r>
              <a:rPr lang="ru-RU" sz="2400" dirty="0"/>
              <a:t> </a:t>
            </a:r>
            <a:r>
              <a:rPr lang="ru-RU" sz="2400" dirty="0" err="1"/>
              <a:t>концептуальних</a:t>
            </a:r>
            <a:r>
              <a:rPr lang="ru-RU" sz="2400" dirty="0"/>
              <a:t> </a:t>
            </a:r>
            <a:r>
              <a:rPr lang="ru-RU" sz="2400" dirty="0" err="1"/>
              <a:t>об’єктів</a:t>
            </a:r>
            <a:r>
              <a:rPr lang="ru-RU" sz="2400" dirty="0"/>
              <a:t>.</a:t>
            </a:r>
          </a:p>
          <a:p>
            <a:r>
              <a:rPr lang="ru-RU" sz="2400" dirty="0" err="1"/>
              <a:t>Щоб</a:t>
            </a:r>
            <a:r>
              <a:rPr lang="ru-RU" sz="2400" dirty="0"/>
              <a:t> </a:t>
            </a:r>
            <a:r>
              <a:rPr lang="ru-RU" sz="2400" dirty="0" err="1"/>
              <a:t>вирішити</a:t>
            </a:r>
            <a:r>
              <a:rPr lang="ru-RU" sz="2400" dirty="0"/>
              <a:t>, </a:t>
            </a:r>
            <a:r>
              <a:rPr lang="ru-RU" sz="2400" dirty="0" err="1"/>
              <a:t>чи</a:t>
            </a:r>
            <a:r>
              <a:rPr lang="ru-RU" sz="2400" dirty="0"/>
              <a:t> </a:t>
            </a:r>
            <a:r>
              <a:rPr lang="ru-RU" sz="2400" dirty="0" err="1"/>
              <a:t>варто</a:t>
            </a:r>
            <a:r>
              <a:rPr lang="ru-RU" sz="2400" dirty="0"/>
              <a:t> </a:t>
            </a:r>
            <a:r>
              <a:rPr lang="ru-RU" sz="2400" dirty="0" err="1"/>
              <a:t>моделювати</a:t>
            </a:r>
            <a:r>
              <a:rPr lang="ru-RU" sz="2400" dirty="0"/>
              <a:t> </a:t>
            </a:r>
            <a:r>
              <a:rPr lang="ru-RU" sz="2400" dirty="0" err="1"/>
              <a:t>якусь</a:t>
            </a:r>
            <a:r>
              <a:rPr lang="ru-RU" sz="2400" dirty="0"/>
              <a:t> </a:t>
            </a:r>
            <a:r>
              <a:rPr lang="ru-RU" sz="2400" dirty="0" err="1"/>
              <a:t>сутність</a:t>
            </a:r>
            <a:r>
              <a:rPr lang="ru-RU" sz="2400" dirty="0"/>
              <a:t> за </a:t>
            </a:r>
            <a:r>
              <a:rPr lang="ru-RU" sz="2400" dirty="0" err="1"/>
              <a:t>допомогою</a:t>
            </a:r>
            <a:r>
              <a:rPr lang="ru-RU" sz="2400" dirty="0"/>
              <a:t> </a:t>
            </a:r>
            <a:r>
              <a:rPr lang="ru-RU" sz="2400" dirty="0" err="1"/>
              <a:t>класу</a:t>
            </a:r>
            <a:r>
              <a:rPr lang="ru-RU" sz="2400" dirty="0"/>
              <a:t>, задайте </a:t>
            </a:r>
            <a:r>
              <a:rPr lang="ru-RU" sz="2400" dirty="0" err="1"/>
              <a:t>собі</a:t>
            </a:r>
            <a:r>
              <a:rPr lang="ru-RU" sz="2400" dirty="0"/>
              <a:t> </a:t>
            </a:r>
            <a:r>
              <a:rPr lang="ru-RU" sz="2400" dirty="0" err="1"/>
              <a:t>наступні</a:t>
            </a:r>
            <a:r>
              <a:rPr lang="ru-RU" sz="2400" dirty="0"/>
              <a:t> </a:t>
            </a:r>
            <a:r>
              <a:rPr lang="ru-RU" sz="2400" dirty="0" err="1"/>
              <a:t>питання</a:t>
            </a:r>
            <a:r>
              <a:rPr lang="ru-RU" sz="2400" dirty="0"/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/>
              <a:t>У </a:t>
            </a:r>
            <a:r>
              <a:rPr lang="ru-RU" sz="2400" dirty="0" err="1"/>
              <a:t>сутності</a:t>
            </a:r>
            <a:r>
              <a:rPr lang="ru-RU" sz="2400" dirty="0"/>
              <a:t> є </a:t>
            </a:r>
            <a:r>
              <a:rPr lang="ru-RU" sz="2400" dirty="0" err="1"/>
              <a:t>ім’я</a:t>
            </a:r>
            <a:r>
              <a:rPr lang="ru-RU" sz="2400" dirty="0"/>
              <a:t>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 err="1"/>
              <a:t>Якими</a:t>
            </a:r>
            <a:r>
              <a:rPr lang="ru-RU" sz="2400" dirty="0"/>
              <a:t> </a:t>
            </a:r>
            <a:r>
              <a:rPr lang="ru-RU" sz="2400" dirty="0" err="1"/>
              <a:t>властивостями</a:t>
            </a:r>
            <a:r>
              <a:rPr lang="ru-RU" sz="2400" dirty="0"/>
              <a:t> </a:t>
            </a:r>
            <a:r>
              <a:rPr lang="ru-RU" sz="2400" dirty="0" err="1"/>
              <a:t>сутність</a:t>
            </a:r>
            <a:r>
              <a:rPr lang="ru-RU" sz="2400" dirty="0"/>
              <a:t> </a:t>
            </a:r>
            <a:r>
              <a:rPr lang="ru-RU" sz="2400" dirty="0" err="1"/>
              <a:t>володіє</a:t>
            </a:r>
            <a:r>
              <a:rPr lang="ru-RU" sz="2400" dirty="0"/>
              <a:t>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 err="1"/>
              <a:t>Ці</a:t>
            </a:r>
            <a:r>
              <a:rPr lang="ru-RU" sz="2400" dirty="0"/>
              <a:t> </a:t>
            </a:r>
            <a:r>
              <a:rPr lang="ru-RU" sz="2400" dirty="0" err="1"/>
              <a:t>властивості</a:t>
            </a:r>
            <a:r>
              <a:rPr lang="ru-RU" sz="2400" dirty="0"/>
              <a:t> </a:t>
            </a:r>
            <a:r>
              <a:rPr lang="ru-RU" sz="2400" dirty="0" err="1"/>
              <a:t>притаманні</a:t>
            </a:r>
            <a:r>
              <a:rPr lang="ru-RU" sz="2400" dirty="0"/>
              <a:t> </a:t>
            </a:r>
            <a:r>
              <a:rPr lang="ru-RU" sz="2400" dirty="0" err="1"/>
              <a:t>усім</a:t>
            </a:r>
            <a:r>
              <a:rPr lang="ru-RU" sz="2400" dirty="0"/>
              <a:t> </a:t>
            </a:r>
            <a:r>
              <a:rPr lang="ru-RU" sz="2400" dirty="0" err="1"/>
              <a:t>екземплярам</a:t>
            </a:r>
            <a:r>
              <a:rPr lang="ru-RU" sz="2400" dirty="0"/>
              <a:t> </a:t>
            </a:r>
            <a:r>
              <a:rPr lang="ru-RU" sz="2400" dirty="0" err="1"/>
              <a:t>класу</a:t>
            </a:r>
            <a:r>
              <a:rPr lang="ru-RU" sz="2400" dirty="0"/>
              <a:t>? А </a:t>
            </a:r>
            <a:r>
              <a:rPr lang="ru-RU" sz="2400" dirty="0" err="1"/>
              <a:t>саме</a:t>
            </a:r>
            <a:r>
              <a:rPr lang="ru-RU" sz="2400" dirty="0"/>
              <a:t>: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ru-RU" sz="2400" dirty="0" err="1"/>
              <a:t>Які</a:t>
            </a:r>
            <a:r>
              <a:rPr lang="ru-RU" sz="2400" dirty="0"/>
              <a:t> </a:t>
            </a:r>
            <a:r>
              <a:rPr lang="ru-RU" sz="2400" dirty="0" err="1"/>
              <a:t>властивості</a:t>
            </a:r>
            <a:r>
              <a:rPr lang="ru-RU" sz="2400" dirty="0"/>
              <a:t> є </a:t>
            </a:r>
            <a:r>
              <a:rPr lang="ru-RU" sz="2400" dirty="0" err="1"/>
              <a:t>загальними</a:t>
            </a:r>
            <a:r>
              <a:rPr lang="ru-RU" sz="2400" dirty="0"/>
              <a:t> для </a:t>
            </a:r>
            <a:r>
              <a:rPr lang="ru-RU" sz="2400" dirty="0" err="1"/>
              <a:t>класу</a:t>
            </a:r>
            <a:r>
              <a:rPr lang="ru-RU" sz="2400" dirty="0"/>
              <a:t> </a:t>
            </a:r>
            <a:r>
              <a:rPr lang="ru-RU" sz="2400" dirty="0" err="1"/>
              <a:t>загалом</a:t>
            </a:r>
            <a:r>
              <a:rPr lang="ru-RU" sz="2400" dirty="0"/>
              <a:t>?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ru-RU" sz="2400" dirty="0" err="1"/>
              <a:t>Які</a:t>
            </a:r>
            <a:r>
              <a:rPr lang="ru-RU" sz="2400" dirty="0"/>
              <a:t> з </a:t>
            </a:r>
            <a:r>
              <a:rPr lang="ru-RU" sz="2400" dirty="0" err="1"/>
              <a:t>цих</a:t>
            </a:r>
            <a:r>
              <a:rPr lang="ru-RU" sz="2400" dirty="0"/>
              <a:t> </a:t>
            </a:r>
            <a:r>
              <a:rPr lang="ru-RU" sz="2400" dirty="0" err="1"/>
              <a:t>властивостей</a:t>
            </a:r>
            <a:r>
              <a:rPr lang="ru-RU" sz="2400" dirty="0"/>
              <a:t> є </a:t>
            </a:r>
            <a:r>
              <a:rPr lang="ru-RU" sz="2400" dirty="0" err="1"/>
              <a:t>унікальними</a:t>
            </a:r>
            <a:r>
              <a:rPr lang="ru-RU" sz="2400" dirty="0"/>
              <a:t> для кожного </a:t>
            </a:r>
            <a:r>
              <a:rPr lang="ru-RU" sz="2400" dirty="0" err="1"/>
              <a:t>екземпляра</a:t>
            </a:r>
            <a:r>
              <a:rPr lang="ru-RU" sz="2400" dirty="0"/>
              <a:t>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 err="1"/>
              <a:t>Які</a:t>
            </a:r>
            <a:r>
              <a:rPr lang="ru-RU" sz="2400" dirty="0"/>
              <a:t> </a:t>
            </a:r>
            <a:r>
              <a:rPr lang="ru-RU" sz="2400" dirty="0" err="1"/>
              <a:t>операції</a:t>
            </a:r>
            <a:r>
              <a:rPr lang="ru-RU" sz="2400" dirty="0"/>
              <a:t> </a:t>
            </a:r>
            <a:r>
              <a:rPr lang="ru-RU" sz="2400" dirty="0" err="1"/>
              <a:t>сутність</a:t>
            </a:r>
            <a:r>
              <a:rPr lang="ru-RU" sz="2400" dirty="0"/>
              <a:t> </a:t>
            </a:r>
            <a:r>
              <a:rPr lang="ru-RU" sz="2400" dirty="0" err="1"/>
              <a:t>виконує</a:t>
            </a:r>
            <a:r>
              <a:rPr lang="ru-RU" sz="2400" dirty="0"/>
              <a:t>?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0314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626263-2102-4099-9071-DF84B835C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Імена класів</a:t>
            </a:r>
            <a:endParaRPr lang="en-US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3A4AADF1-632C-4FC6-B12D-D35E06B86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uk-UA" sz="2400" dirty="0"/>
              <a:t>В </a:t>
            </a:r>
            <a:r>
              <a:rPr lang="en-US" sz="2400" dirty="0"/>
              <a:t>Python </a:t>
            </a:r>
            <a:r>
              <a:rPr lang="uk-UA" sz="2400" dirty="0"/>
              <a:t>імена класів мають починатися з великої літери і не можуть починатися з цифр. Зазвичай, в якості імен використовуються іменники.</a:t>
            </a:r>
          </a:p>
          <a:p>
            <a:pPr algn="just"/>
            <a:r>
              <a:rPr lang="uk-UA" sz="2400" dirty="0"/>
              <a:t>Якщо імена класів складаються з кількох слів, то вони записуються у «</a:t>
            </a:r>
            <a:r>
              <a:rPr lang="uk-UA" sz="2400" dirty="0" err="1"/>
              <a:t>ВерблюжомуРегістрі</a:t>
            </a:r>
            <a:r>
              <a:rPr lang="uk-UA" sz="2400" dirty="0"/>
              <a:t>». </a:t>
            </a:r>
          </a:p>
          <a:p>
            <a:pPr algn="just"/>
            <a:r>
              <a:rPr lang="uk-UA" sz="2400" dirty="0"/>
              <a:t>На відміну від функцій, в іменах яких слова з’єднуються символами підкреслення, у «</a:t>
            </a:r>
            <a:r>
              <a:rPr lang="uk-UA" sz="2400" dirty="0" err="1"/>
              <a:t>ВерблюжомуРегістрі</a:t>
            </a:r>
            <a:r>
              <a:rPr lang="uk-UA" sz="2400" dirty="0"/>
              <a:t>» кожне слово починається з великої літери, а самі слова з’єднуються без розділювачів.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97158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Інтеграл">
  <a:themeElements>
    <a:clrScheme name="Інтеграл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Інтеграл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Інтеграл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1472</TotalTime>
  <Words>805</Words>
  <Application>Microsoft Office PowerPoint</Application>
  <PresentationFormat>Широкий екран</PresentationFormat>
  <Paragraphs>122</Paragraphs>
  <Slides>18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18</vt:i4>
      </vt:variant>
    </vt:vector>
  </HeadingPairs>
  <TitlesOfParts>
    <vt:vector size="25" baseType="lpstr">
      <vt:lpstr>Calibri</vt:lpstr>
      <vt:lpstr>Consolas</vt:lpstr>
      <vt:lpstr>Tw Cen MT</vt:lpstr>
      <vt:lpstr>Tw Cen MT Condensed</vt:lpstr>
      <vt:lpstr>Wingdings</vt:lpstr>
      <vt:lpstr>Wingdings 3</vt:lpstr>
      <vt:lpstr>Інтеграл</vt:lpstr>
      <vt:lpstr>Лекція №1 Фундаментальні концепції ООП </vt:lpstr>
      <vt:lpstr>Тема 1. Фундаментальні концепції ООП</vt:lpstr>
      <vt:lpstr>ОПП</vt:lpstr>
      <vt:lpstr>Об’єкти</vt:lpstr>
      <vt:lpstr>Клас</vt:lpstr>
      <vt:lpstr>Клас – Об’єкТ</vt:lpstr>
      <vt:lpstr>Презентація PowerPoint</vt:lpstr>
      <vt:lpstr>Клас. З чого почати створення класу?</vt:lpstr>
      <vt:lpstr>Імена класів</vt:lpstr>
      <vt:lpstr>Синтаксис визначення класу</vt:lpstr>
      <vt:lpstr>Створення класу</vt:lpstr>
      <vt:lpstr>Об'єкти</vt:lpstr>
      <vt:lpstr>Конструктор класу</vt:lpstr>
      <vt:lpstr>Приклад</vt:lpstr>
      <vt:lpstr>Створення екземпляру класу</vt:lpstr>
      <vt:lpstr>Доступ до атрибутів</vt:lpstr>
      <vt:lpstr>Приклад</vt:lpstr>
      <vt:lpstr>Код та реалізація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Мова програмування Python</dc:title>
  <dc:creator>User</dc:creator>
  <cp:lastModifiedBy>User</cp:lastModifiedBy>
  <cp:revision>97</cp:revision>
  <dcterms:created xsi:type="dcterms:W3CDTF">2022-09-18T16:06:31Z</dcterms:created>
  <dcterms:modified xsi:type="dcterms:W3CDTF">2026-02-02T14:01:56Z</dcterms:modified>
</cp:coreProperties>
</file>

<file path=docProps/thumbnail.jpeg>
</file>